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78" r:id="rId2"/>
    <p:sldId id="277" r:id="rId3"/>
    <p:sldId id="299" r:id="rId4"/>
    <p:sldId id="301" r:id="rId5"/>
    <p:sldId id="300" r:id="rId6"/>
    <p:sldId id="269" r:id="rId7"/>
    <p:sldId id="279" r:id="rId8"/>
  </p:sldIdLst>
  <p:sldSz cx="12192000" cy="6858000"/>
  <p:notesSz cx="6858000" cy="9144000"/>
  <p:embeddedFontLst>
    <p:embeddedFont>
      <p:font typeface="思源黑体 CN Bold" panose="02010600030101010101" charset="-122"/>
      <p:bold r:id="rId10"/>
    </p:embeddedFont>
    <p:embeddedFont>
      <p:font typeface="思源黑体 CN Regular" panose="02010600030101010101" charset="-122"/>
      <p:regular r:id="rId11"/>
    </p:embeddedFont>
    <p:embeddedFont>
      <p:font typeface="Agency FB" panose="020B0503020202020204" pitchFamily="34" charset="0"/>
      <p:regular r:id="rId12"/>
      <p:bold r:id="rId13"/>
    </p:embeddedFont>
  </p:embeddedFontLst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416B"/>
    <a:srgbClr val="CBBD9F"/>
    <a:srgbClr val="CED4E8"/>
    <a:srgbClr val="F6F4EE"/>
    <a:srgbClr val="DEAD34"/>
    <a:srgbClr val="675837"/>
    <a:srgbClr val="E6DFD0"/>
    <a:srgbClr val="B3BDDB"/>
    <a:srgbClr val="F0F0F0"/>
    <a:srgbClr val="C2B2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3" d="100"/>
          <a:sy n="93" d="100"/>
        </p:scale>
        <p:origin x="74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gs" Target="tags/tag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A112C6-51A5-4F56-98CF-65A7F8322F8A}" type="doc">
      <dgm:prSet loTypeId="urn:microsoft.com/office/officeart/2005/8/layout/process1" loCatId="process" qsTypeId="urn:microsoft.com/office/officeart/2005/8/quickstyle/3d1" qsCatId="3D" csTypeId="urn:microsoft.com/office/officeart/2005/8/colors/accent0_3" csCatId="mainScheme" phldr="1"/>
      <dgm:spPr/>
    </dgm:pt>
    <dgm:pt modelId="{9D3FCA86-21D0-45BB-9ECD-CF1833A357AF}">
      <dgm:prSet phldrT="[文本]"/>
      <dgm:spPr/>
      <dgm:t>
        <a:bodyPr/>
        <a:lstStyle/>
        <a:p>
          <a:r>
            <a:rPr lang="zh-CN" altLang="en-US" dirty="0"/>
            <a:t>爬虫获取气温数据</a:t>
          </a:r>
        </a:p>
      </dgm:t>
    </dgm:pt>
    <dgm:pt modelId="{77DB75A9-ACA6-4FBA-A322-6F4A277099F2}" type="parTrans" cxnId="{EFBC5A84-75EA-4933-A9AA-1CF29A754553}">
      <dgm:prSet/>
      <dgm:spPr/>
      <dgm:t>
        <a:bodyPr/>
        <a:lstStyle/>
        <a:p>
          <a:endParaRPr lang="zh-CN" altLang="en-US"/>
        </a:p>
      </dgm:t>
    </dgm:pt>
    <dgm:pt modelId="{5675165F-C477-4E5C-BEAD-EA8DD30BF35E}" type="sibTrans" cxnId="{EFBC5A84-75EA-4933-A9AA-1CF29A754553}">
      <dgm:prSet/>
      <dgm:spPr/>
      <dgm:t>
        <a:bodyPr/>
        <a:lstStyle/>
        <a:p>
          <a:endParaRPr lang="zh-CN" altLang="en-US"/>
        </a:p>
      </dgm:t>
    </dgm:pt>
    <dgm:pt modelId="{089CE31F-540C-4844-B8A5-C81F30B11C56}">
      <dgm:prSet phldrT="[文本]"/>
      <dgm:spPr/>
      <dgm:t>
        <a:bodyPr/>
        <a:lstStyle/>
        <a:p>
          <a:r>
            <a:rPr lang="zh-CN" altLang="en-US" dirty="0"/>
            <a:t>数据归一化处理</a:t>
          </a:r>
        </a:p>
      </dgm:t>
    </dgm:pt>
    <dgm:pt modelId="{BF70AC88-072B-4645-A361-1A16697A82D8}" type="parTrans" cxnId="{EC31D416-3976-44FA-A2DE-A0BADCE5A77A}">
      <dgm:prSet/>
      <dgm:spPr/>
      <dgm:t>
        <a:bodyPr/>
        <a:lstStyle/>
        <a:p>
          <a:endParaRPr lang="zh-CN" altLang="en-US"/>
        </a:p>
      </dgm:t>
    </dgm:pt>
    <dgm:pt modelId="{2037355F-96B9-416D-9584-F901919D323B}" type="sibTrans" cxnId="{EC31D416-3976-44FA-A2DE-A0BADCE5A77A}">
      <dgm:prSet/>
      <dgm:spPr/>
      <dgm:t>
        <a:bodyPr/>
        <a:lstStyle/>
        <a:p>
          <a:endParaRPr lang="zh-CN" altLang="en-US"/>
        </a:p>
      </dgm:t>
    </dgm:pt>
    <dgm:pt modelId="{B9D1F3F9-ED66-4360-B544-A3E2C260C221}">
      <dgm:prSet phldrT="[文本]"/>
      <dgm:spPr/>
      <dgm:t>
        <a:bodyPr/>
        <a:lstStyle/>
        <a:p>
          <a:r>
            <a:rPr lang="zh-CN" altLang="en-US" dirty="0"/>
            <a:t>对数据集和测试集进行划分</a:t>
          </a:r>
        </a:p>
      </dgm:t>
    </dgm:pt>
    <dgm:pt modelId="{4611D21A-F0D7-402A-8203-67A190BAC8AA}" type="parTrans" cxnId="{3EFBD908-A052-4CF5-A314-700954665C63}">
      <dgm:prSet/>
      <dgm:spPr/>
      <dgm:t>
        <a:bodyPr/>
        <a:lstStyle/>
        <a:p>
          <a:endParaRPr lang="zh-CN" altLang="en-US"/>
        </a:p>
      </dgm:t>
    </dgm:pt>
    <dgm:pt modelId="{23282854-2868-4E52-A355-390C3F7DE046}" type="sibTrans" cxnId="{3EFBD908-A052-4CF5-A314-700954665C63}">
      <dgm:prSet/>
      <dgm:spPr/>
      <dgm:t>
        <a:bodyPr/>
        <a:lstStyle/>
        <a:p>
          <a:endParaRPr lang="zh-CN" altLang="en-US"/>
        </a:p>
      </dgm:t>
    </dgm:pt>
    <dgm:pt modelId="{C6C5441D-1434-4AC7-8D6A-F6750FE2B5F0}">
      <dgm:prSet phldrT="[文本]"/>
      <dgm:spPr/>
      <dgm:t>
        <a:bodyPr/>
        <a:lstStyle/>
        <a:p>
          <a:r>
            <a:rPr lang="zh-CN" altLang="en-US" dirty="0"/>
            <a:t>构建</a:t>
          </a:r>
          <a:r>
            <a:rPr lang="en-US" altLang="zh-CN" dirty="0"/>
            <a:t>ANN</a:t>
          </a:r>
          <a:r>
            <a:rPr lang="zh-CN" altLang="en-US" dirty="0"/>
            <a:t>神经网络</a:t>
          </a:r>
        </a:p>
      </dgm:t>
    </dgm:pt>
    <dgm:pt modelId="{53681A69-30B3-4D9A-83C4-4012D23506D5}" type="parTrans" cxnId="{E9693DDD-68DD-4E8D-A899-955077422C2C}">
      <dgm:prSet/>
      <dgm:spPr/>
      <dgm:t>
        <a:bodyPr/>
        <a:lstStyle/>
        <a:p>
          <a:endParaRPr lang="zh-CN" altLang="en-US"/>
        </a:p>
      </dgm:t>
    </dgm:pt>
    <dgm:pt modelId="{DD18EFA1-28B5-49A8-AECC-EC7846B6679D}" type="sibTrans" cxnId="{E9693DDD-68DD-4E8D-A899-955077422C2C}">
      <dgm:prSet/>
      <dgm:spPr/>
      <dgm:t>
        <a:bodyPr/>
        <a:lstStyle/>
        <a:p>
          <a:endParaRPr lang="zh-CN" altLang="en-US"/>
        </a:p>
      </dgm:t>
    </dgm:pt>
    <dgm:pt modelId="{514FCD98-3ECF-41B2-AB98-BB143DA74E01}">
      <dgm:prSet phldrT="[文本]"/>
      <dgm:spPr/>
      <dgm:t>
        <a:bodyPr/>
        <a:lstStyle/>
        <a:p>
          <a:r>
            <a:rPr lang="zh-CN" altLang="en-US" dirty="0"/>
            <a:t>进行气温预测模型训练</a:t>
          </a:r>
        </a:p>
      </dgm:t>
    </dgm:pt>
    <dgm:pt modelId="{D71944CC-6914-4C70-829F-CB5210F52451}" type="parTrans" cxnId="{BEFB90E8-0F26-49A8-BF96-192C71D183F1}">
      <dgm:prSet/>
      <dgm:spPr/>
      <dgm:t>
        <a:bodyPr/>
        <a:lstStyle/>
        <a:p>
          <a:endParaRPr lang="zh-CN" altLang="en-US"/>
        </a:p>
      </dgm:t>
    </dgm:pt>
    <dgm:pt modelId="{6A6E9FEF-888B-4FF8-89C7-018C90D3E408}" type="sibTrans" cxnId="{BEFB90E8-0F26-49A8-BF96-192C71D183F1}">
      <dgm:prSet/>
      <dgm:spPr/>
      <dgm:t>
        <a:bodyPr/>
        <a:lstStyle/>
        <a:p>
          <a:endParaRPr lang="zh-CN" altLang="en-US"/>
        </a:p>
      </dgm:t>
    </dgm:pt>
    <dgm:pt modelId="{09538365-C6C1-434D-9DAD-E00662FB3A36}" type="pres">
      <dgm:prSet presAssocID="{FEA112C6-51A5-4F56-98CF-65A7F8322F8A}" presName="Name0" presStyleCnt="0">
        <dgm:presLayoutVars>
          <dgm:dir/>
          <dgm:resizeHandles val="exact"/>
        </dgm:presLayoutVars>
      </dgm:prSet>
      <dgm:spPr/>
    </dgm:pt>
    <dgm:pt modelId="{9912041C-2C9A-411F-86E8-EF2E4C3AF1CB}" type="pres">
      <dgm:prSet presAssocID="{9D3FCA86-21D0-45BB-9ECD-CF1833A357AF}" presName="node" presStyleLbl="node1" presStyleIdx="0" presStyleCnt="5">
        <dgm:presLayoutVars>
          <dgm:bulletEnabled val="1"/>
        </dgm:presLayoutVars>
      </dgm:prSet>
      <dgm:spPr/>
    </dgm:pt>
    <dgm:pt modelId="{896715EF-15CB-43B1-91AF-48BB3D003DDE}" type="pres">
      <dgm:prSet presAssocID="{5675165F-C477-4E5C-BEAD-EA8DD30BF35E}" presName="sibTrans" presStyleLbl="sibTrans2D1" presStyleIdx="0" presStyleCnt="4"/>
      <dgm:spPr/>
    </dgm:pt>
    <dgm:pt modelId="{C665ABA3-CB48-4942-9CCF-B0B6A1938D73}" type="pres">
      <dgm:prSet presAssocID="{5675165F-C477-4E5C-BEAD-EA8DD30BF35E}" presName="connectorText" presStyleLbl="sibTrans2D1" presStyleIdx="0" presStyleCnt="4"/>
      <dgm:spPr/>
    </dgm:pt>
    <dgm:pt modelId="{7A907790-A42E-4B35-8D22-03FB85B4873A}" type="pres">
      <dgm:prSet presAssocID="{089CE31F-540C-4844-B8A5-C81F30B11C56}" presName="node" presStyleLbl="node1" presStyleIdx="1" presStyleCnt="5">
        <dgm:presLayoutVars>
          <dgm:bulletEnabled val="1"/>
        </dgm:presLayoutVars>
      </dgm:prSet>
      <dgm:spPr/>
    </dgm:pt>
    <dgm:pt modelId="{97C0AAD2-6661-4CC1-A827-A7ED613A787A}" type="pres">
      <dgm:prSet presAssocID="{2037355F-96B9-416D-9584-F901919D323B}" presName="sibTrans" presStyleLbl="sibTrans2D1" presStyleIdx="1" presStyleCnt="4"/>
      <dgm:spPr/>
    </dgm:pt>
    <dgm:pt modelId="{870AFDE0-FA4F-40A8-AA24-7741DE557158}" type="pres">
      <dgm:prSet presAssocID="{2037355F-96B9-416D-9584-F901919D323B}" presName="connectorText" presStyleLbl="sibTrans2D1" presStyleIdx="1" presStyleCnt="4"/>
      <dgm:spPr/>
    </dgm:pt>
    <dgm:pt modelId="{F4A43FA0-BA69-4702-A369-D1078CC5F428}" type="pres">
      <dgm:prSet presAssocID="{B9D1F3F9-ED66-4360-B544-A3E2C260C221}" presName="node" presStyleLbl="node1" presStyleIdx="2" presStyleCnt="5">
        <dgm:presLayoutVars>
          <dgm:bulletEnabled val="1"/>
        </dgm:presLayoutVars>
      </dgm:prSet>
      <dgm:spPr/>
    </dgm:pt>
    <dgm:pt modelId="{D27191A7-8653-4EFF-AE88-7EBEAD268AF0}" type="pres">
      <dgm:prSet presAssocID="{23282854-2868-4E52-A355-390C3F7DE046}" presName="sibTrans" presStyleLbl="sibTrans2D1" presStyleIdx="2" presStyleCnt="4"/>
      <dgm:spPr/>
    </dgm:pt>
    <dgm:pt modelId="{4FBC0BAD-6D2B-4779-BCE3-B335AF18C686}" type="pres">
      <dgm:prSet presAssocID="{23282854-2868-4E52-A355-390C3F7DE046}" presName="connectorText" presStyleLbl="sibTrans2D1" presStyleIdx="2" presStyleCnt="4"/>
      <dgm:spPr/>
    </dgm:pt>
    <dgm:pt modelId="{1FBEC1D5-0B5F-4455-AF86-9CCC0A63678F}" type="pres">
      <dgm:prSet presAssocID="{C6C5441D-1434-4AC7-8D6A-F6750FE2B5F0}" presName="node" presStyleLbl="node1" presStyleIdx="3" presStyleCnt="5">
        <dgm:presLayoutVars>
          <dgm:bulletEnabled val="1"/>
        </dgm:presLayoutVars>
      </dgm:prSet>
      <dgm:spPr/>
    </dgm:pt>
    <dgm:pt modelId="{EB49263C-FCB2-49AC-90C2-E36F42EEE9F4}" type="pres">
      <dgm:prSet presAssocID="{DD18EFA1-28B5-49A8-AECC-EC7846B6679D}" presName="sibTrans" presStyleLbl="sibTrans2D1" presStyleIdx="3" presStyleCnt="4"/>
      <dgm:spPr/>
    </dgm:pt>
    <dgm:pt modelId="{F375F9C4-A394-426F-8559-0823AC98DAEC}" type="pres">
      <dgm:prSet presAssocID="{DD18EFA1-28B5-49A8-AECC-EC7846B6679D}" presName="connectorText" presStyleLbl="sibTrans2D1" presStyleIdx="3" presStyleCnt="4"/>
      <dgm:spPr/>
    </dgm:pt>
    <dgm:pt modelId="{FC85BF93-1F55-44C4-81D1-52256AA534C2}" type="pres">
      <dgm:prSet presAssocID="{514FCD98-3ECF-41B2-AB98-BB143DA74E01}" presName="node" presStyleLbl="node1" presStyleIdx="4" presStyleCnt="5">
        <dgm:presLayoutVars>
          <dgm:bulletEnabled val="1"/>
        </dgm:presLayoutVars>
      </dgm:prSet>
      <dgm:spPr/>
    </dgm:pt>
  </dgm:ptLst>
  <dgm:cxnLst>
    <dgm:cxn modelId="{7AE89505-5BAF-4F16-B0FA-97C9C2DEC74B}" type="presOf" srcId="{C6C5441D-1434-4AC7-8D6A-F6750FE2B5F0}" destId="{1FBEC1D5-0B5F-4455-AF86-9CCC0A63678F}" srcOrd="0" destOrd="0" presId="urn:microsoft.com/office/officeart/2005/8/layout/process1"/>
    <dgm:cxn modelId="{3EFBD908-A052-4CF5-A314-700954665C63}" srcId="{FEA112C6-51A5-4F56-98CF-65A7F8322F8A}" destId="{B9D1F3F9-ED66-4360-B544-A3E2C260C221}" srcOrd="2" destOrd="0" parTransId="{4611D21A-F0D7-402A-8203-67A190BAC8AA}" sibTransId="{23282854-2868-4E52-A355-390C3F7DE046}"/>
    <dgm:cxn modelId="{799C270C-BF34-4145-9DFB-8FA5DBCE119B}" type="presOf" srcId="{5675165F-C477-4E5C-BEAD-EA8DD30BF35E}" destId="{896715EF-15CB-43B1-91AF-48BB3D003DDE}" srcOrd="0" destOrd="0" presId="urn:microsoft.com/office/officeart/2005/8/layout/process1"/>
    <dgm:cxn modelId="{1DDEBA0D-2650-437F-98B4-A7C147AFC612}" type="presOf" srcId="{23282854-2868-4E52-A355-390C3F7DE046}" destId="{D27191A7-8653-4EFF-AE88-7EBEAD268AF0}" srcOrd="0" destOrd="0" presId="urn:microsoft.com/office/officeart/2005/8/layout/process1"/>
    <dgm:cxn modelId="{EC31D416-3976-44FA-A2DE-A0BADCE5A77A}" srcId="{FEA112C6-51A5-4F56-98CF-65A7F8322F8A}" destId="{089CE31F-540C-4844-B8A5-C81F30B11C56}" srcOrd="1" destOrd="0" parTransId="{BF70AC88-072B-4645-A361-1A16697A82D8}" sibTransId="{2037355F-96B9-416D-9584-F901919D323B}"/>
    <dgm:cxn modelId="{DA358526-126A-43B1-B030-7710C23FCFFA}" type="presOf" srcId="{2037355F-96B9-416D-9584-F901919D323B}" destId="{870AFDE0-FA4F-40A8-AA24-7741DE557158}" srcOrd="1" destOrd="0" presId="urn:microsoft.com/office/officeart/2005/8/layout/process1"/>
    <dgm:cxn modelId="{DE1ABC56-F7B6-4786-B781-EC4E1E94A7B7}" type="presOf" srcId="{089CE31F-540C-4844-B8A5-C81F30B11C56}" destId="{7A907790-A42E-4B35-8D22-03FB85B4873A}" srcOrd="0" destOrd="0" presId="urn:microsoft.com/office/officeart/2005/8/layout/process1"/>
    <dgm:cxn modelId="{EFBC5A84-75EA-4933-A9AA-1CF29A754553}" srcId="{FEA112C6-51A5-4F56-98CF-65A7F8322F8A}" destId="{9D3FCA86-21D0-45BB-9ECD-CF1833A357AF}" srcOrd="0" destOrd="0" parTransId="{77DB75A9-ACA6-4FBA-A322-6F4A277099F2}" sibTransId="{5675165F-C477-4E5C-BEAD-EA8DD30BF35E}"/>
    <dgm:cxn modelId="{64890F89-BE4C-4305-8329-7446B0A41421}" type="presOf" srcId="{DD18EFA1-28B5-49A8-AECC-EC7846B6679D}" destId="{EB49263C-FCB2-49AC-90C2-E36F42EEE9F4}" srcOrd="0" destOrd="0" presId="urn:microsoft.com/office/officeart/2005/8/layout/process1"/>
    <dgm:cxn modelId="{EBCF999D-3AEC-45BB-A9AD-909F2B355BE5}" type="presOf" srcId="{9D3FCA86-21D0-45BB-9ECD-CF1833A357AF}" destId="{9912041C-2C9A-411F-86E8-EF2E4C3AF1CB}" srcOrd="0" destOrd="0" presId="urn:microsoft.com/office/officeart/2005/8/layout/process1"/>
    <dgm:cxn modelId="{446B77BB-4F57-4C10-9199-42B026F12A6F}" type="presOf" srcId="{FEA112C6-51A5-4F56-98CF-65A7F8322F8A}" destId="{09538365-C6C1-434D-9DAD-E00662FB3A36}" srcOrd="0" destOrd="0" presId="urn:microsoft.com/office/officeart/2005/8/layout/process1"/>
    <dgm:cxn modelId="{05ACD7BF-2E37-4A99-BB68-DE95DE6C298C}" type="presOf" srcId="{514FCD98-3ECF-41B2-AB98-BB143DA74E01}" destId="{FC85BF93-1F55-44C4-81D1-52256AA534C2}" srcOrd="0" destOrd="0" presId="urn:microsoft.com/office/officeart/2005/8/layout/process1"/>
    <dgm:cxn modelId="{A78D70C4-061E-4DBB-88E9-A4DC143706CB}" type="presOf" srcId="{5675165F-C477-4E5C-BEAD-EA8DD30BF35E}" destId="{C665ABA3-CB48-4942-9CCF-B0B6A1938D73}" srcOrd="1" destOrd="0" presId="urn:microsoft.com/office/officeart/2005/8/layout/process1"/>
    <dgm:cxn modelId="{D168E5CB-6ACE-47C4-9CDD-2ED3E48BF050}" type="presOf" srcId="{DD18EFA1-28B5-49A8-AECC-EC7846B6679D}" destId="{F375F9C4-A394-426F-8559-0823AC98DAEC}" srcOrd="1" destOrd="0" presId="urn:microsoft.com/office/officeart/2005/8/layout/process1"/>
    <dgm:cxn modelId="{E5DE59D1-DA22-495C-910E-7B51809BC930}" type="presOf" srcId="{B9D1F3F9-ED66-4360-B544-A3E2C260C221}" destId="{F4A43FA0-BA69-4702-A369-D1078CC5F428}" srcOrd="0" destOrd="0" presId="urn:microsoft.com/office/officeart/2005/8/layout/process1"/>
    <dgm:cxn modelId="{1C29D5DA-3BB6-4876-A50A-2C8047027FE4}" type="presOf" srcId="{23282854-2868-4E52-A355-390C3F7DE046}" destId="{4FBC0BAD-6D2B-4779-BCE3-B335AF18C686}" srcOrd="1" destOrd="0" presId="urn:microsoft.com/office/officeart/2005/8/layout/process1"/>
    <dgm:cxn modelId="{E9693DDD-68DD-4E8D-A899-955077422C2C}" srcId="{FEA112C6-51A5-4F56-98CF-65A7F8322F8A}" destId="{C6C5441D-1434-4AC7-8D6A-F6750FE2B5F0}" srcOrd="3" destOrd="0" parTransId="{53681A69-30B3-4D9A-83C4-4012D23506D5}" sibTransId="{DD18EFA1-28B5-49A8-AECC-EC7846B6679D}"/>
    <dgm:cxn modelId="{BD2BB1DF-2342-4BD6-923A-04566C4D9231}" type="presOf" srcId="{2037355F-96B9-416D-9584-F901919D323B}" destId="{97C0AAD2-6661-4CC1-A827-A7ED613A787A}" srcOrd="0" destOrd="0" presId="urn:microsoft.com/office/officeart/2005/8/layout/process1"/>
    <dgm:cxn modelId="{BEFB90E8-0F26-49A8-BF96-192C71D183F1}" srcId="{FEA112C6-51A5-4F56-98CF-65A7F8322F8A}" destId="{514FCD98-3ECF-41B2-AB98-BB143DA74E01}" srcOrd="4" destOrd="0" parTransId="{D71944CC-6914-4C70-829F-CB5210F52451}" sibTransId="{6A6E9FEF-888B-4FF8-89C7-018C90D3E408}"/>
    <dgm:cxn modelId="{8CCFF036-280E-4D86-84D2-74F3DA2C3A22}" type="presParOf" srcId="{09538365-C6C1-434D-9DAD-E00662FB3A36}" destId="{9912041C-2C9A-411F-86E8-EF2E4C3AF1CB}" srcOrd="0" destOrd="0" presId="urn:microsoft.com/office/officeart/2005/8/layout/process1"/>
    <dgm:cxn modelId="{ADF06AC3-1396-4436-83DC-69DC367C79D8}" type="presParOf" srcId="{09538365-C6C1-434D-9DAD-E00662FB3A36}" destId="{896715EF-15CB-43B1-91AF-48BB3D003DDE}" srcOrd="1" destOrd="0" presId="urn:microsoft.com/office/officeart/2005/8/layout/process1"/>
    <dgm:cxn modelId="{351B20B4-BD71-4AF8-A552-6977AFB9FB38}" type="presParOf" srcId="{896715EF-15CB-43B1-91AF-48BB3D003DDE}" destId="{C665ABA3-CB48-4942-9CCF-B0B6A1938D73}" srcOrd="0" destOrd="0" presId="urn:microsoft.com/office/officeart/2005/8/layout/process1"/>
    <dgm:cxn modelId="{1DD079FE-A25A-4243-91AC-D8CABB72216A}" type="presParOf" srcId="{09538365-C6C1-434D-9DAD-E00662FB3A36}" destId="{7A907790-A42E-4B35-8D22-03FB85B4873A}" srcOrd="2" destOrd="0" presId="urn:microsoft.com/office/officeart/2005/8/layout/process1"/>
    <dgm:cxn modelId="{5C904AF6-DA9C-4B31-950E-33F66A29DA8F}" type="presParOf" srcId="{09538365-C6C1-434D-9DAD-E00662FB3A36}" destId="{97C0AAD2-6661-4CC1-A827-A7ED613A787A}" srcOrd="3" destOrd="0" presId="urn:microsoft.com/office/officeart/2005/8/layout/process1"/>
    <dgm:cxn modelId="{D2BB6DDB-32AE-4B37-8AE5-60F4DB3F8166}" type="presParOf" srcId="{97C0AAD2-6661-4CC1-A827-A7ED613A787A}" destId="{870AFDE0-FA4F-40A8-AA24-7741DE557158}" srcOrd="0" destOrd="0" presId="urn:microsoft.com/office/officeart/2005/8/layout/process1"/>
    <dgm:cxn modelId="{97717770-6A66-424E-8804-B9352ED9A232}" type="presParOf" srcId="{09538365-C6C1-434D-9DAD-E00662FB3A36}" destId="{F4A43FA0-BA69-4702-A369-D1078CC5F428}" srcOrd="4" destOrd="0" presId="urn:microsoft.com/office/officeart/2005/8/layout/process1"/>
    <dgm:cxn modelId="{7306F68C-7BB9-4E42-B561-40A454972E56}" type="presParOf" srcId="{09538365-C6C1-434D-9DAD-E00662FB3A36}" destId="{D27191A7-8653-4EFF-AE88-7EBEAD268AF0}" srcOrd="5" destOrd="0" presId="urn:microsoft.com/office/officeart/2005/8/layout/process1"/>
    <dgm:cxn modelId="{F07673B7-AB3D-4FCA-BED1-DC367A7B9141}" type="presParOf" srcId="{D27191A7-8653-4EFF-AE88-7EBEAD268AF0}" destId="{4FBC0BAD-6D2B-4779-BCE3-B335AF18C686}" srcOrd="0" destOrd="0" presId="urn:microsoft.com/office/officeart/2005/8/layout/process1"/>
    <dgm:cxn modelId="{E237EB56-6A5B-4C8E-B2FB-577CCA560680}" type="presParOf" srcId="{09538365-C6C1-434D-9DAD-E00662FB3A36}" destId="{1FBEC1D5-0B5F-4455-AF86-9CCC0A63678F}" srcOrd="6" destOrd="0" presId="urn:microsoft.com/office/officeart/2005/8/layout/process1"/>
    <dgm:cxn modelId="{0173CB13-8557-4E47-A326-D4E1AB47EA82}" type="presParOf" srcId="{09538365-C6C1-434D-9DAD-E00662FB3A36}" destId="{EB49263C-FCB2-49AC-90C2-E36F42EEE9F4}" srcOrd="7" destOrd="0" presId="urn:microsoft.com/office/officeart/2005/8/layout/process1"/>
    <dgm:cxn modelId="{3B1367DA-6460-4352-812F-8FC0131F5D98}" type="presParOf" srcId="{EB49263C-FCB2-49AC-90C2-E36F42EEE9F4}" destId="{F375F9C4-A394-426F-8559-0823AC98DAEC}" srcOrd="0" destOrd="0" presId="urn:microsoft.com/office/officeart/2005/8/layout/process1"/>
    <dgm:cxn modelId="{F9D2DE7F-0F96-4D32-A84B-2C3448981EBC}" type="presParOf" srcId="{09538365-C6C1-434D-9DAD-E00662FB3A36}" destId="{FC85BF93-1F55-44C4-81D1-52256AA534C2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12041C-2C9A-411F-86E8-EF2E4C3AF1CB}">
      <dsp:nvSpPr>
        <dsp:cNvPr id="0" name=""/>
        <dsp:cNvSpPr/>
      </dsp:nvSpPr>
      <dsp:spPr>
        <a:xfrm>
          <a:off x="5269" y="2219241"/>
          <a:ext cx="1633640" cy="9801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爬虫获取气温数据</a:t>
          </a:r>
        </a:p>
      </dsp:txBody>
      <dsp:txXfrm>
        <a:off x="33978" y="2247950"/>
        <a:ext cx="1576222" cy="922766"/>
      </dsp:txXfrm>
    </dsp:sp>
    <dsp:sp modelId="{896715EF-15CB-43B1-91AF-48BB3D003DDE}">
      <dsp:nvSpPr>
        <dsp:cNvPr id="0" name=""/>
        <dsp:cNvSpPr/>
      </dsp:nvSpPr>
      <dsp:spPr>
        <a:xfrm>
          <a:off x="1802274" y="2506762"/>
          <a:ext cx="346331" cy="4051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1802274" y="2587790"/>
        <a:ext cx="242432" cy="243086"/>
      </dsp:txXfrm>
    </dsp:sp>
    <dsp:sp modelId="{7A907790-A42E-4B35-8D22-03FB85B4873A}">
      <dsp:nvSpPr>
        <dsp:cNvPr id="0" name=""/>
        <dsp:cNvSpPr/>
      </dsp:nvSpPr>
      <dsp:spPr>
        <a:xfrm>
          <a:off x="2292366" y="2219241"/>
          <a:ext cx="1633640" cy="9801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数据归一化处理</a:t>
          </a:r>
        </a:p>
      </dsp:txBody>
      <dsp:txXfrm>
        <a:off x="2321075" y="2247950"/>
        <a:ext cx="1576222" cy="922766"/>
      </dsp:txXfrm>
    </dsp:sp>
    <dsp:sp modelId="{97C0AAD2-6661-4CC1-A827-A7ED613A787A}">
      <dsp:nvSpPr>
        <dsp:cNvPr id="0" name=""/>
        <dsp:cNvSpPr/>
      </dsp:nvSpPr>
      <dsp:spPr>
        <a:xfrm>
          <a:off x="4089370" y="2506762"/>
          <a:ext cx="346331" cy="4051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4089370" y="2587790"/>
        <a:ext cx="242432" cy="243086"/>
      </dsp:txXfrm>
    </dsp:sp>
    <dsp:sp modelId="{F4A43FA0-BA69-4702-A369-D1078CC5F428}">
      <dsp:nvSpPr>
        <dsp:cNvPr id="0" name=""/>
        <dsp:cNvSpPr/>
      </dsp:nvSpPr>
      <dsp:spPr>
        <a:xfrm>
          <a:off x="4579462" y="2219241"/>
          <a:ext cx="1633640" cy="9801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对数据集和测试集进行划分</a:t>
          </a:r>
        </a:p>
      </dsp:txBody>
      <dsp:txXfrm>
        <a:off x="4608171" y="2247950"/>
        <a:ext cx="1576222" cy="922766"/>
      </dsp:txXfrm>
    </dsp:sp>
    <dsp:sp modelId="{D27191A7-8653-4EFF-AE88-7EBEAD268AF0}">
      <dsp:nvSpPr>
        <dsp:cNvPr id="0" name=""/>
        <dsp:cNvSpPr/>
      </dsp:nvSpPr>
      <dsp:spPr>
        <a:xfrm>
          <a:off x="6376466" y="2506762"/>
          <a:ext cx="346331" cy="4051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6376466" y="2587790"/>
        <a:ext cx="242432" cy="243086"/>
      </dsp:txXfrm>
    </dsp:sp>
    <dsp:sp modelId="{1FBEC1D5-0B5F-4455-AF86-9CCC0A63678F}">
      <dsp:nvSpPr>
        <dsp:cNvPr id="0" name=""/>
        <dsp:cNvSpPr/>
      </dsp:nvSpPr>
      <dsp:spPr>
        <a:xfrm>
          <a:off x="6866558" y="2219241"/>
          <a:ext cx="1633640" cy="9801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构建</a:t>
          </a:r>
          <a:r>
            <a:rPr lang="en-US" altLang="zh-CN" sz="1800" kern="1200" dirty="0"/>
            <a:t>ANN</a:t>
          </a:r>
          <a:r>
            <a:rPr lang="zh-CN" altLang="en-US" sz="1800" kern="1200" dirty="0"/>
            <a:t>神经网络</a:t>
          </a:r>
        </a:p>
      </dsp:txBody>
      <dsp:txXfrm>
        <a:off x="6895267" y="2247950"/>
        <a:ext cx="1576222" cy="922766"/>
      </dsp:txXfrm>
    </dsp:sp>
    <dsp:sp modelId="{EB49263C-FCB2-49AC-90C2-E36F42EEE9F4}">
      <dsp:nvSpPr>
        <dsp:cNvPr id="0" name=""/>
        <dsp:cNvSpPr/>
      </dsp:nvSpPr>
      <dsp:spPr>
        <a:xfrm>
          <a:off x="8663562" y="2506762"/>
          <a:ext cx="346331" cy="40514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dk2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8663562" y="2587790"/>
        <a:ext cx="242432" cy="243086"/>
      </dsp:txXfrm>
    </dsp:sp>
    <dsp:sp modelId="{FC85BF93-1F55-44C4-81D1-52256AA534C2}">
      <dsp:nvSpPr>
        <dsp:cNvPr id="0" name=""/>
        <dsp:cNvSpPr/>
      </dsp:nvSpPr>
      <dsp:spPr>
        <a:xfrm>
          <a:off x="9153654" y="2219241"/>
          <a:ext cx="1633640" cy="9801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进行气温预测模型训练</a:t>
          </a:r>
        </a:p>
      </dsp:txBody>
      <dsp:txXfrm>
        <a:off x="9182363" y="2247950"/>
        <a:ext cx="1576222" cy="9227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29DEC4DA-1C63-417A-A331-FED39B44F766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352C16F8-742F-4997-A995-71D6EB2E3B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大家好，我们开题报告的选题是基于往年天气数据，预测未来天气气温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C16F8-742F-4997-A995-71D6EB2E3B5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408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我们的开题报告包含了这四个部分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C16F8-742F-4997-A995-71D6EB2E3B5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0957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首先是项目介绍，我们项目的整个搭建流程就是先爬取往年的气温数据，接着将获取的数据进行归一化处理，然后分成数据集和测试集，最后构建</a:t>
            </a:r>
            <a:r>
              <a:rPr lang="en-US" altLang="zh-CN" dirty="0"/>
              <a:t>ANN</a:t>
            </a:r>
            <a:r>
              <a:rPr lang="zh-CN" altLang="en-US" dirty="0"/>
              <a:t>神经网络，进行训练模型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C16F8-742F-4997-A995-71D6EB2E3B5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669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200" b="1" i="0" u="none" strike="noStrike" cap="none" normalizeH="0" baseline="0" dirty="0">
                <a:ln>
                  <a:noFill/>
                </a:ln>
                <a:effectLst/>
                <a:latin typeface="Agency FB" panose="020B0503020202020204" pitchFamily="34" charset="0"/>
                <a:ea typeface="霞鹜文楷" panose="02020500000000000000" pitchFamily="18" charset="-122"/>
              </a:rPr>
              <a:t>python</a:t>
            </a:r>
            <a:r>
              <a:rPr kumimoji="0" lang="zh-CN" altLang="en-US" sz="1200" b="1" i="0" u="none" strike="noStrike" cap="none" normalizeH="0" baseline="0" dirty="0">
                <a:ln>
                  <a:noFill/>
                </a:ln>
                <a:effectLst/>
                <a:latin typeface="Agency FB" panose="020B0503020202020204" pitchFamily="34" charset="0"/>
                <a:ea typeface="霞鹜文楷" panose="02020500000000000000" pitchFamily="18" charset="-122"/>
              </a:rPr>
              <a:t>构建爬虫爬取天气数据</a:t>
            </a:r>
            <a:endParaRPr kumimoji="0" lang="en-US" altLang="zh-CN" sz="1200" b="1" i="0" u="none" strike="noStrike" cap="none" normalizeH="0" baseline="0" dirty="0">
              <a:ln>
                <a:noFill/>
              </a:ln>
              <a:effectLst/>
              <a:latin typeface="Agency FB" panose="020B0503020202020204" pitchFamily="34" charset="0"/>
              <a:ea typeface="霞鹜文楷" panose="02020500000000000000" pitchFamily="18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200" b="1" i="0" u="none" strike="noStrike" cap="none" normalizeH="0" baseline="0" dirty="0">
                <a:ln>
                  <a:noFill/>
                </a:ln>
                <a:effectLst/>
                <a:latin typeface="Agency FB" panose="020B0503020202020204" pitchFamily="34" charset="0"/>
                <a:ea typeface="霞鹜文楷" panose="02020500000000000000" pitchFamily="18" charset="-122"/>
              </a:rPr>
              <a:t>去天气预报网站上天气预报网爬取某个城市气温，作为数据集来源</a:t>
            </a:r>
            <a:r>
              <a:rPr lang="zh-CN" altLang="en-US" sz="1200" b="1" dirty="0">
                <a:latin typeface="Agency FB" panose="020B0503020202020204" pitchFamily="34" charset="0"/>
                <a:ea typeface="霞鹜文楷" panose="02020500000000000000" pitchFamily="18" charset="-122"/>
              </a:rPr>
              <a:t>。</a:t>
            </a:r>
            <a:r>
              <a:rPr lang="en-US" altLang="zh-CN" sz="2800" b="0" i="0" dirty="0" err="1">
                <a:solidFill>
                  <a:srgbClr val="4D4D4D"/>
                </a:solidFill>
                <a:effectLst/>
                <a:latin typeface="-apple-system"/>
              </a:rPr>
              <a:t>BeautifulSoup</a:t>
            </a:r>
            <a:endParaRPr kumimoji="0" lang="zh-CN" altLang="zh-CN" sz="1800" b="1" i="0" u="none" strike="noStrike" cap="none" normalizeH="0" baseline="0" dirty="0">
              <a:ln>
                <a:noFill/>
              </a:ln>
              <a:effectLst/>
              <a:latin typeface="Agency FB" panose="020B0503020202020204" pitchFamily="34" charset="0"/>
              <a:ea typeface="霞鹜文楷" panose="02020500000000000000" pitchFamily="18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C16F8-742F-4997-A995-71D6EB2E3B5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4741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使用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Pandas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工具进行数据分析处理，基于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NumPy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进行相应的数学运算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ea typeface="思源黑体 CN Regular" panose="020B05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具体为使用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Pandas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进行数据读取，使用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NumPy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进行数据存储以便于下一步的模型构建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ea typeface="思源黑体 CN Regular" panose="020B05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使用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sklearn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框架进行得到数据的机器学习处理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C16F8-742F-4997-A995-71D6EB2E3B5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285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dirty="0">
                <a:solidFill>
                  <a:srgbClr val="4D4D4D"/>
                </a:solidFill>
                <a:effectLst/>
                <a:latin typeface="-apple-system"/>
              </a:rPr>
              <a:t>ANN</a:t>
            </a:r>
            <a:r>
              <a:rPr lang="zh-CN" altLang="en-US" sz="1200" b="0" i="0" dirty="0">
                <a:solidFill>
                  <a:srgbClr val="4D4D4D"/>
                </a:solidFill>
                <a:effectLst/>
                <a:latin typeface="-apple-system"/>
              </a:rPr>
              <a:t>模型为人工神经网络模型，共三层结构，输入层，隐含层，输出层，我们需要对中间的隐含层的参数（主要为隐含层中的神经元层数和每层的神经元个数进行调整），手工搭建模型比较麻烦，但是</a:t>
            </a:r>
            <a:r>
              <a:rPr lang="en-US" altLang="zh-CN" sz="1200" b="0" i="0" dirty="0" err="1">
                <a:solidFill>
                  <a:srgbClr val="4D4D4D"/>
                </a:solidFill>
                <a:effectLst/>
                <a:latin typeface="-apple-system"/>
              </a:rPr>
              <a:t>tensorflow</a:t>
            </a:r>
            <a:r>
              <a:rPr lang="zh-CN" altLang="en-US" sz="1200" b="0" i="0" dirty="0">
                <a:solidFill>
                  <a:srgbClr val="4D4D4D"/>
                </a:solidFill>
                <a:effectLst/>
                <a:latin typeface="-apple-system"/>
              </a:rPr>
              <a:t>框架里面提供了现成的模型框架，我们只需要对隐含层参数进行修改即可。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ea typeface="思源黑体 CN Regular" panose="020B0500000000000000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C16F8-742F-4997-A995-71D6EB2E3B5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7994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思源黑体 CN Regular" panose="020B0500000000000000" pitchFamily="34" charset="-122"/>
              </a:defRPr>
            </a:lvl1pPr>
          </a:lstStyle>
          <a:p>
            <a:fld id="{9438AC3F-8F53-4E3C-B683-F148C529E5F7}" type="datetimeFigureOut">
              <a:rPr lang="zh-CN" altLang="en-US" smtClean="0"/>
              <a:t>2022/5/11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思源黑体 CN Regular" panose="020B0500000000000000" pitchFamily="34" charset="-122"/>
              </a:defRPr>
            </a:lvl1pPr>
          </a:lstStyle>
          <a:p>
            <a:fld id="{A7BA1597-B1AC-4962-B288-8544598C9D8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Regular" panose="020B0500000000000000" pitchFamily="34" charset="-122"/>
          <a:ea typeface="思源黑体 CN Bold" panose="020B08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思源黑体 CN Regular" panose="020B05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思源黑体 CN Regular" panose="020B05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思源黑体 CN Regular" panose="020B05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思源黑体 CN Regular" panose="020B05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思源黑体 CN Regular" panose="020B05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5655459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083276" y="6014526"/>
            <a:ext cx="2120900" cy="484406"/>
            <a:chOff x="7328529" y="6014526"/>
            <a:chExt cx="2120900" cy="484406"/>
          </a:xfrm>
        </p:grpSpPr>
        <p:sp>
          <p:nvSpPr>
            <p:cNvPr id="9" name="矩形: 圆角 8"/>
            <p:cNvSpPr/>
            <p:nvPr/>
          </p:nvSpPr>
          <p:spPr>
            <a:xfrm>
              <a:off x="7328529" y="6014526"/>
              <a:ext cx="2120900" cy="484406"/>
            </a:xfrm>
            <a:prstGeom prst="roundRect">
              <a:avLst>
                <a:gd name="adj" fmla="val 50000"/>
              </a:avLst>
            </a:prstGeom>
            <a:solidFill>
              <a:srgbClr val="CBBD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思源黑体 CN Regular" panose="020B0500000000000000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88733" y="6072063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32416B"/>
                  </a:solidFill>
                  <a:ea typeface="思源黑体 CN Regular" panose="020B0500000000000000" pitchFamily="34" charset="-122"/>
                </a:rPr>
                <a:t>主讲人：贺思超</a:t>
              </a: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414442" y="5795064"/>
            <a:ext cx="6315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>
                <a:ln>
                  <a:solidFill>
                    <a:srgbClr val="32416B"/>
                  </a:solidFill>
                </a:ln>
                <a:noFill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OPENING REPORT</a:t>
            </a:r>
            <a:endParaRPr lang="zh-CN" altLang="en-US" sz="5400">
              <a:ln>
                <a:solidFill>
                  <a:srgbClr val="32416B"/>
                </a:solidFill>
              </a:ln>
              <a:noFill/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 flipV="1">
            <a:off x="5244518" y="-3"/>
            <a:ext cx="6947482" cy="4787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文本框 17"/>
          <p:cNvSpPr txBox="1"/>
          <p:nvPr/>
        </p:nvSpPr>
        <p:spPr>
          <a:xfrm>
            <a:off x="939958" y="1840269"/>
            <a:ext cx="100335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Bold" panose="020B0800000000000000" pitchFamily="34" charset="-122"/>
              </a:rPr>
              <a:t>基于往年气温数据预测未来天气气温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1134745" y="3068320"/>
            <a:ext cx="3584575" cy="0"/>
          </a:xfrm>
          <a:prstGeom prst="line">
            <a:avLst/>
          </a:prstGeom>
          <a:ln w="19050">
            <a:solidFill>
              <a:srgbClr val="CBBD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1068228" y="3248701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solidFill>
                  <a:srgbClr val="CBBD9F"/>
                </a:solidFill>
                <a:ea typeface="思源黑体 CN Regular" panose="020B0500000000000000" pitchFamily="34" charset="-122"/>
              </a:rPr>
              <a:t>第</a:t>
            </a:r>
            <a:r>
              <a:rPr lang="en-US" altLang="zh-CN" dirty="0">
                <a:solidFill>
                  <a:srgbClr val="CBBD9F"/>
                </a:solidFill>
                <a:ea typeface="思源黑体 CN Regular" panose="020B0500000000000000" pitchFamily="34" charset="-122"/>
              </a:rPr>
              <a:t>9</a:t>
            </a:r>
            <a:r>
              <a:rPr lang="zh-CN" dirty="0">
                <a:solidFill>
                  <a:srgbClr val="CBBD9F"/>
                </a:solidFill>
                <a:ea typeface="思源黑体 CN Regular" panose="020B0500000000000000" pitchFamily="34" charset="-122"/>
                <a:sym typeface="+mn-ea"/>
              </a:rPr>
              <a:t>组</a:t>
            </a:r>
            <a:endParaRPr lang="zh-CN" dirty="0">
              <a:solidFill>
                <a:srgbClr val="CBBD9F"/>
              </a:solidFill>
              <a:ea typeface="思源黑体 CN Regular" panose="020B0500000000000000" pitchFamily="34" charset="-122"/>
            </a:endParaRPr>
          </a:p>
          <a:p>
            <a:pPr algn="l"/>
            <a:r>
              <a:rPr lang="zh-CN" dirty="0">
                <a:solidFill>
                  <a:srgbClr val="CBBD9F"/>
                </a:solidFill>
                <a:ea typeface="思源黑体 CN Regular" panose="020B0500000000000000" pitchFamily="34" charset="-122"/>
                <a:sym typeface="+mn-ea"/>
              </a:rPr>
              <a:t>组</a:t>
            </a:r>
            <a:r>
              <a:rPr lang="zh-CN" altLang="en-US" dirty="0">
                <a:solidFill>
                  <a:srgbClr val="CBBD9F"/>
                </a:solidFill>
                <a:ea typeface="思源黑体 CN Regular" panose="020B0500000000000000" pitchFamily="34" charset="-122"/>
                <a:sym typeface="+mn-ea"/>
              </a:rPr>
              <a:t>长</a:t>
            </a:r>
            <a:r>
              <a:rPr lang="zh-CN" dirty="0">
                <a:solidFill>
                  <a:srgbClr val="CBBD9F"/>
                </a:solidFill>
                <a:ea typeface="思源黑体 CN Regular" panose="020B0500000000000000" pitchFamily="34" charset="-122"/>
                <a:sym typeface="+mn-ea"/>
              </a:rPr>
              <a:t>：</a:t>
            </a:r>
            <a:r>
              <a:rPr lang="zh-CN" altLang="en-US" dirty="0">
                <a:solidFill>
                  <a:srgbClr val="CBBD9F"/>
                </a:solidFill>
                <a:ea typeface="思源黑体 CN Regular" panose="020B0500000000000000" pitchFamily="34" charset="-122"/>
                <a:sym typeface="+mn-ea"/>
              </a:rPr>
              <a:t>贺思超</a:t>
            </a:r>
            <a:endParaRPr lang="en-US" altLang="zh-CN" dirty="0">
              <a:solidFill>
                <a:srgbClr val="CBBD9F"/>
              </a:solidFill>
              <a:ea typeface="思源黑体 CN Regular" panose="020B0500000000000000" pitchFamily="34" charset="-122"/>
              <a:sym typeface="+mn-ea"/>
            </a:endParaRPr>
          </a:p>
          <a:p>
            <a:pPr algn="l"/>
            <a:r>
              <a:rPr lang="zh-CN" altLang="en-US" dirty="0">
                <a:solidFill>
                  <a:srgbClr val="CBBD9F"/>
                </a:solidFill>
                <a:ea typeface="思源黑体 CN Regular" panose="020B0500000000000000" pitchFamily="34" charset="-122"/>
                <a:sym typeface="+mn-ea"/>
              </a:rPr>
              <a:t>组员：陈杰，韩熔，解世超</a:t>
            </a:r>
            <a:endParaRPr lang="zh-CN" altLang="en-US" dirty="0">
              <a:solidFill>
                <a:srgbClr val="CBBD9F"/>
              </a:solidFill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2700000">
            <a:off x="1918499" y="1889306"/>
            <a:ext cx="3079385" cy="3079385"/>
          </a:xfrm>
          <a:prstGeom prst="rect">
            <a:avLst/>
          </a:prstGeom>
          <a:solidFill>
            <a:srgbClr val="CED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 rot="1320000">
            <a:off x="1918498" y="1889305"/>
            <a:ext cx="3079385" cy="3079385"/>
          </a:xfrm>
          <a:prstGeom prst="rect">
            <a:avLst/>
          </a:prstGeom>
          <a:solidFill>
            <a:srgbClr val="CBBD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918497" y="1889304"/>
            <a:ext cx="3079385" cy="3079385"/>
          </a:xfrm>
          <a:prstGeom prst="rect">
            <a:avLst/>
          </a:prstGeom>
          <a:solidFill>
            <a:srgbClr val="32416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610841" y="2139304"/>
            <a:ext cx="16946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目  录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918497" y="3026071"/>
            <a:ext cx="307938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>
                <a:solidFill>
                  <a:srgbClr val="32416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CONTENTS</a:t>
            </a:r>
            <a:endParaRPr lang="zh-CN" altLang="en-US" sz="2000">
              <a:solidFill>
                <a:srgbClr val="32416B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pic>
        <p:nvPicPr>
          <p:cNvPr id="9" name="图形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59039" y="3898285"/>
            <a:ext cx="598300" cy="598300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7073603" y="3728474"/>
            <a:ext cx="2895780" cy="461665"/>
            <a:chOff x="6919057" y="3249491"/>
            <a:chExt cx="2895780" cy="461665"/>
          </a:xfrm>
        </p:grpSpPr>
        <p:sp>
          <p:nvSpPr>
            <p:cNvPr id="10" name="文本框 9"/>
            <p:cNvSpPr txBox="1"/>
            <p:nvPr/>
          </p:nvSpPr>
          <p:spPr>
            <a:xfrm>
              <a:off x="6919057" y="3249491"/>
              <a:ext cx="13362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PART 03</a:t>
              </a:r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399065" y="324949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32416B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数据处理</a:t>
              </a: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8327161" y="3357775"/>
              <a:ext cx="0" cy="245097"/>
            </a:xfrm>
            <a:prstGeom prst="line">
              <a:avLst/>
            </a:prstGeom>
            <a:ln w="19050">
              <a:solidFill>
                <a:srgbClr val="32416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7073603" y="1658663"/>
            <a:ext cx="2882088" cy="461665"/>
            <a:chOff x="6919057" y="1179680"/>
            <a:chExt cx="2882088" cy="461665"/>
          </a:xfrm>
        </p:grpSpPr>
        <p:sp>
          <p:nvSpPr>
            <p:cNvPr id="14" name="文本框 13"/>
            <p:cNvSpPr txBox="1"/>
            <p:nvPr/>
          </p:nvSpPr>
          <p:spPr>
            <a:xfrm>
              <a:off x="6919057" y="1179680"/>
              <a:ext cx="13362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PART 01</a:t>
              </a:r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399065" y="1179680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32416B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项目介绍</a:t>
              </a: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8327161" y="1287964"/>
              <a:ext cx="0" cy="245097"/>
            </a:xfrm>
            <a:prstGeom prst="line">
              <a:avLst/>
            </a:prstGeom>
            <a:ln w="19050">
              <a:solidFill>
                <a:srgbClr val="32416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/>
          <p:cNvGrpSpPr/>
          <p:nvPr/>
        </p:nvGrpSpPr>
        <p:grpSpPr>
          <a:xfrm>
            <a:off x="7073603" y="2693568"/>
            <a:ext cx="3511333" cy="461665"/>
            <a:chOff x="6919057" y="2214585"/>
            <a:chExt cx="3511333" cy="461665"/>
          </a:xfrm>
        </p:grpSpPr>
        <p:sp>
          <p:nvSpPr>
            <p:cNvPr id="17" name="文本框 16"/>
            <p:cNvSpPr txBox="1"/>
            <p:nvPr/>
          </p:nvSpPr>
          <p:spPr>
            <a:xfrm>
              <a:off x="6919057" y="2214585"/>
              <a:ext cx="13362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PART 02</a:t>
              </a:r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399065" y="2214585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32416B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数据获取方法</a:t>
              </a: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8327161" y="2322869"/>
              <a:ext cx="0" cy="245097"/>
            </a:xfrm>
            <a:prstGeom prst="line">
              <a:avLst/>
            </a:prstGeom>
            <a:ln w="19050">
              <a:solidFill>
                <a:srgbClr val="32416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7073603" y="4730995"/>
            <a:ext cx="3511333" cy="461665"/>
            <a:chOff x="6919057" y="4284397"/>
            <a:chExt cx="3511333" cy="461665"/>
          </a:xfrm>
        </p:grpSpPr>
        <p:sp>
          <p:nvSpPr>
            <p:cNvPr id="20" name="文本框 19"/>
            <p:cNvSpPr txBox="1"/>
            <p:nvPr/>
          </p:nvSpPr>
          <p:spPr>
            <a:xfrm>
              <a:off x="6919057" y="4284397"/>
              <a:ext cx="13362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PART 04</a:t>
              </a:r>
              <a:endPara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399065" y="4284397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32416B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预测模型构建</a:t>
              </a: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8327161" y="4392681"/>
              <a:ext cx="0" cy="245097"/>
            </a:xfrm>
            <a:prstGeom prst="line">
              <a:avLst/>
            </a:prstGeom>
            <a:ln w="19050">
              <a:solidFill>
                <a:srgbClr val="32416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矩形 27"/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0" y="3379"/>
            <a:ext cx="12192000" cy="622300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28526" y="25708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32416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D8A5C5B-FFCF-162F-5511-E1639E7E328F}"/>
              </a:ext>
            </a:extLst>
          </p:cNvPr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4A6465A-E173-94B7-3B6E-FF19AF239BF5}"/>
              </a:ext>
            </a:extLst>
          </p:cNvPr>
          <p:cNvSpPr txBox="1"/>
          <p:nvPr/>
        </p:nvSpPr>
        <p:spPr>
          <a:xfrm>
            <a:off x="3269506" y="6362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国内外研究情况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80E54C3-C908-3BBE-28E5-6D0061F50406}"/>
              </a:ext>
            </a:extLst>
          </p:cNvPr>
          <p:cNvSpPr txBox="1"/>
          <p:nvPr/>
        </p:nvSpPr>
        <p:spPr>
          <a:xfrm>
            <a:off x="5549593" y="6362184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论文研究方案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45C73E5-BA67-4503-9C28-E659F5CE002C}"/>
              </a:ext>
            </a:extLst>
          </p:cNvPr>
          <p:cNvSpPr txBox="1"/>
          <p:nvPr/>
        </p:nvSpPr>
        <p:spPr>
          <a:xfrm>
            <a:off x="7583667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预期研究成果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FB9643D-2DA0-DD11-4EA7-3CEA3395883E}"/>
              </a:ext>
            </a:extLst>
          </p:cNvPr>
          <p:cNvSpPr txBox="1"/>
          <p:nvPr/>
        </p:nvSpPr>
        <p:spPr>
          <a:xfrm>
            <a:off x="9625331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研究进度安排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02FE439-092A-4E46-5A72-D36C275B6FC4}"/>
              </a:ext>
            </a:extLst>
          </p:cNvPr>
          <p:cNvSpPr txBox="1"/>
          <p:nvPr/>
        </p:nvSpPr>
        <p:spPr>
          <a:xfrm>
            <a:off x="995796" y="6362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选题背景和意义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F2DEDD4B-185E-08FB-29A5-369A1C3D48F9}"/>
              </a:ext>
            </a:extLst>
          </p:cNvPr>
          <p:cNvSpPr/>
          <p:nvPr/>
        </p:nvSpPr>
        <p:spPr>
          <a:xfrm>
            <a:off x="5426587" y="6362184"/>
            <a:ext cx="1800492" cy="369332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3DE6597-5D0F-B602-16DB-ADC739E184B5}"/>
              </a:ext>
            </a:extLst>
          </p:cNvPr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CB375BF-04F8-5A85-AB0D-61591AF0193A}"/>
              </a:ext>
            </a:extLst>
          </p:cNvPr>
          <p:cNvSpPr txBox="1"/>
          <p:nvPr/>
        </p:nvSpPr>
        <p:spPr>
          <a:xfrm>
            <a:off x="4235386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数据获取方法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696B357-A38C-018E-E7BC-2A79905A2A59}"/>
              </a:ext>
            </a:extLst>
          </p:cNvPr>
          <p:cNvSpPr txBox="1"/>
          <p:nvPr/>
        </p:nvSpPr>
        <p:spPr>
          <a:xfrm>
            <a:off x="6623299" y="63621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数据处理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57DF680-F4F5-7DDB-0007-2335B885E792}"/>
              </a:ext>
            </a:extLst>
          </p:cNvPr>
          <p:cNvSpPr txBox="1"/>
          <p:nvPr/>
        </p:nvSpPr>
        <p:spPr>
          <a:xfrm>
            <a:off x="8434131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预期研究成果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1EEFF42-590B-59B6-8484-B576BB2A4528}"/>
              </a:ext>
            </a:extLst>
          </p:cNvPr>
          <p:cNvSpPr txBox="1"/>
          <p:nvPr/>
        </p:nvSpPr>
        <p:spPr>
          <a:xfrm>
            <a:off x="2192509" y="63621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3B78316C-4073-5A40-29AC-D6BB1E5970DE}"/>
              </a:ext>
            </a:extLst>
          </p:cNvPr>
          <p:cNvSpPr/>
          <p:nvPr/>
        </p:nvSpPr>
        <p:spPr>
          <a:xfrm>
            <a:off x="1846261" y="6362184"/>
            <a:ext cx="1800492" cy="369332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B4588BD6-E981-70DE-62A8-7A9C6E3698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9878952"/>
              </p:ext>
            </p:extLst>
          </p:nvPr>
        </p:nvGraphicFramePr>
        <p:xfrm>
          <a:off x="759783" y="580247"/>
          <a:ext cx="10792565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28526" y="25708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32416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数据获取方法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994583" y="2629434"/>
            <a:ext cx="4744856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1" i="0" u="none" strike="noStrike" cap="none" normalizeH="0" baseline="0" dirty="0">
                <a:ln>
                  <a:noFill/>
                </a:ln>
                <a:effectLst/>
                <a:latin typeface="Agency FB" panose="020B0503020202020204" pitchFamily="34" charset="0"/>
                <a:ea typeface="霞鹜文楷" panose="02020500000000000000" pitchFamily="18" charset="-122"/>
              </a:rPr>
              <a:t>python</a:t>
            </a:r>
            <a:r>
              <a:rPr kumimoji="0" lang="zh-CN" altLang="en-US" sz="2800" b="1" i="0" u="none" strike="noStrike" cap="none" normalizeH="0" baseline="0" dirty="0">
                <a:ln>
                  <a:noFill/>
                </a:ln>
                <a:effectLst/>
                <a:latin typeface="Agency FB" panose="020B0503020202020204" pitchFamily="34" charset="0"/>
                <a:ea typeface="霞鹜文楷" panose="02020500000000000000" pitchFamily="18" charset="-122"/>
              </a:rPr>
              <a:t>构建爬虫爬取天气数据</a:t>
            </a:r>
            <a:endParaRPr kumimoji="0" lang="en-US" altLang="zh-CN" sz="2800" b="1" i="0" u="none" strike="noStrike" cap="none" normalizeH="0" baseline="0" dirty="0">
              <a:ln>
                <a:noFill/>
              </a:ln>
              <a:effectLst/>
              <a:latin typeface="Agency FB" panose="020B0503020202020204" pitchFamily="34" charset="0"/>
              <a:ea typeface="霞鹜文楷" panose="02020500000000000000" pitchFamily="18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2800" b="1" i="0" u="none" strike="noStrike" cap="none" normalizeH="0" baseline="0" dirty="0">
                <a:ln>
                  <a:noFill/>
                </a:ln>
                <a:effectLst/>
                <a:latin typeface="Agency FB" panose="020B0503020202020204" pitchFamily="34" charset="0"/>
                <a:ea typeface="霞鹜文楷" panose="02020500000000000000" pitchFamily="18" charset="-122"/>
              </a:rPr>
              <a:t>去天气预报网站上天气预报网爬取某个城市气温，作为数据集来源</a:t>
            </a:r>
            <a:r>
              <a:rPr lang="zh-CN" altLang="en-US" sz="2800" b="1" dirty="0">
                <a:latin typeface="Agency FB" panose="020B0503020202020204" pitchFamily="34" charset="0"/>
                <a:ea typeface="霞鹜文楷" panose="02020500000000000000" pitchFamily="18" charset="-122"/>
              </a:rPr>
              <a:t>。</a:t>
            </a:r>
            <a:endParaRPr kumimoji="0" lang="zh-CN" altLang="zh-CN" sz="4000" b="1" i="0" u="none" strike="noStrike" cap="none" normalizeH="0" baseline="0" dirty="0">
              <a:ln>
                <a:noFill/>
              </a:ln>
              <a:effectLst/>
              <a:latin typeface="Agency FB" panose="020B0503020202020204" pitchFamily="34" charset="0"/>
              <a:ea typeface="霞鹜文楷" panose="02020500000000000000" pitchFamily="18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2BAF35-7074-83CD-C08B-509EE521D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634" y="1053623"/>
            <a:ext cx="5455232" cy="405929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8D8A5C5B-FFCF-162F-5511-E1639E7E328F}"/>
              </a:ext>
            </a:extLst>
          </p:cNvPr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4A6465A-E173-94B7-3B6E-FF19AF239BF5}"/>
              </a:ext>
            </a:extLst>
          </p:cNvPr>
          <p:cNvSpPr txBox="1"/>
          <p:nvPr/>
        </p:nvSpPr>
        <p:spPr>
          <a:xfrm>
            <a:off x="3269506" y="6362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国内外研究情况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80E54C3-C908-3BBE-28E5-6D0061F50406}"/>
              </a:ext>
            </a:extLst>
          </p:cNvPr>
          <p:cNvSpPr txBox="1"/>
          <p:nvPr/>
        </p:nvSpPr>
        <p:spPr>
          <a:xfrm>
            <a:off x="5549593" y="6362184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论文研究方案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45C73E5-BA67-4503-9C28-E659F5CE002C}"/>
              </a:ext>
            </a:extLst>
          </p:cNvPr>
          <p:cNvSpPr txBox="1"/>
          <p:nvPr/>
        </p:nvSpPr>
        <p:spPr>
          <a:xfrm>
            <a:off x="7583667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预期研究成果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FB9643D-2DA0-DD11-4EA7-3CEA3395883E}"/>
              </a:ext>
            </a:extLst>
          </p:cNvPr>
          <p:cNvSpPr txBox="1"/>
          <p:nvPr/>
        </p:nvSpPr>
        <p:spPr>
          <a:xfrm>
            <a:off x="9625331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研究进度安排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02FE439-092A-4E46-5A72-D36C275B6FC4}"/>
              </a:ext>
            </a:extLst>
          </p:cNvPr>
          <p:cNvSpPr txBox="1"/>
          <p:nvPr/>
        </p:nvSpPr>
        <p:spPr>
          <a:xfrm>
            <a:off x="995796" y="6362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选题背景和意义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F2DEDD4B-185E-08FB-29A5-369A1C3D48F9}"/>
              </a:ext>
            </a:extLst>
          </p:cNvPr>
          <p:cNvSpPr/>
          <p:nvPr/>
        </p:nvSpPr>
        <p:spPr>
          <a:xfrm>
            <a:off x="5426587" y="6362184"/>
            <a:ext cx="1800492" cy="369332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3DE6597-5D0F-B602-16DB-ADC739E184B5}"/>
              </a:ext>
            </a:extLst>
          </p:cNvPr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CB375BF-04F8-5A85-AB0D-61591AF0193A}"/>
              </a:ext>
            </a:extLst>
          </p:cNvPr>
          <p:cNvSpPr txBox="1"/>
          <p:nvPr/>
        </p:nvSpPr>
        <p:spPr>
          <a:xfrm>
            <a:off x="4235386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数据获取方法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696B357-A38C-018E-E7BC-2A79905A2A59}"/>
              </a:ext>
            </a:extLst>
          </p:cNvPr>
          <p:cNvSpPr txBox="1"/>
          <p:nvPr/>
        </p:nvSpPr>
        <p:spPr>
          <a:xfrm>
            <a:off x="6623299" y="63621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数据处理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57DF680-F4F5-7DDB-0007-2335B885E792}"/>
              </a:ext>
            </a:extLst>
          </p:cNvPr>
          <p:cNvSpPr txBox="1"/>
          <p:nvPr/>
        </p:nvSpPr>
        <p:spPr>
          <a:xfrm>
            <a:off x="8434131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预期研究成果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1EEFF42-590B-59B6-8484-B576BB2A4528}"/>
              </a:ext>
            </a:extLst>
          </p:cNvPr>
          <p:cNvSpPr txBox="1"/>
          <p:nvPr/>
        </p:nvSpPr>
        <p:spPr>
          <a:xfrm>
            <a:off x="2192509" y="63621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3B78316C-4073-5A40-29AC-D6BB1E5970DE}"/>
              </a:ext>
            </a:extLst>
          </p:cNvPr>
          <p:cNvSpPr/>
          <p:nvPr/>
        </p:nvSpPr>
        <p:spPr>
          <a:xfrm>
            <a:off x="4110051" y="6362184"/>
            <a:ext cx="1800492" cy="369332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142943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1002" y="23816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32416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数据处理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69506" y="6362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国内外研究情况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549593" y="6362184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论文研究方案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583667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预期研究成果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625331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研究进度安排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995796" y="6362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选题背景和意义</a:t>
            </a:r>
          </a:p>
        </p:txBody>
      </p:sp>
      <p:sp>
        <p:nvSpPr>
          <p:cNvPr id="14" name="矩形: 圆角 13"/>
          <p:cNvSpPr/>
          <p:nvPr/>
        </p:nvSpPr>
        <p:spPr>
          <a:xfrm>
            <a:off x="5426587" y="6362184"/>
            <a:ext cx="1800492" cy="369332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51311" y="2205146"/>
            <a:ext cx="4711067" cy="2777657"/>
          </a:xfrm>
          <a:prstGeom prst="rect">
            <a:avLst/>
          </a:prstGeom>
          <a:noFill/>
          <a:ln w="25400">
            <a:solidFill>
              <a:srgbClr val="3241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EA0CBFBA-BFEE-9693-D61D-1B807D673E52}"/>
              </a:ext>
            </a:extLst>
          </p:cNvPr>
          <p:cNvSpPr txBox="1"/>
          <p:nvPr/>
        </p:nvSpPr>
        <p:spPr>
          <a:xfrm>
            <a:off x="740853" y="2647306"/>
            <a:ext cx="3931984" cy="1893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使用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Pandas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工具进行数据分析处理，基于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NumPy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进行相应的数学运算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ea typeface="思源黑体 CN Regular" panose="020B05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具体为使用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Pandas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进行数据读取，使用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NumPy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进行数据存储以便于下一步的模型构建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ea typeface="思源黑体 CN Regular" panose="020B0500000000000000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8030C7D-9562-CC5D-BB93-2A87CB205B77}"/>
              </a:ext>
            </a:extLst>
          </p:cNvPr>
          <p:cNvSpPr txBox="1"/>
          <p:nvPr/>
        </p:nvSpPr>
        <p:spPr>
          <a:xfrm>
            <a:off x="6721871" y="2943654"/>
            <a:ext cx="3514082" cy="79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使用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sklearn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ea typeface="思源黑体 CN Regular" panose="020B0500000000000000" pitchFamily="34" charset="-122"/>
              </a:rPr>
              <a:t>框架进行得到数据的机器学习处理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64A79E5-B30D-BC4B-C446-D63FE572C731}"/>
              </a:ext>
            </a:extLst>
          </p:cNvPr>
          <p:cNvSpPr/>
          <p:nvPr/>
        </p:nvSpPr>
        <p:spPr>
          <a:xfrm>
            <a:off x="6123378" y="2574933"/>
            <a:ext cx="4711067" cy="1527977"/>
          </a:xfrm>
          <a:prstGeom prst="rect">
            <a:avLst/>
          </a:prstGeom>
          <a:noFill/>
          <a:ln w="25400">
            <a:solidFill>
              <a:srgbClr val="3241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ea typeface="思源黑体 CN Regular" panose="020B0500000000000000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602E8A4-2D67-12B3-53B0-F7D2D493BED7}"/>
              </a:ext>
            </a:extLst>
          </p:cNvPr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737B7EA-C4B1-AC59-5B06-AF1008D08349}"/>
              </a:ext>
            </a:extLst>
          </p:cNvPr>
          <p:cNvSpPr txBox="1"/>
          <p:nvPr/>
        </p:nvSpPr>
        <p:spPr>
          <a:xfrm>
            <a:off x="4235386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数据获取方法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6476D11-7B8D-863C-FABA-0F85A96BD6CE}"/>
              </a:ext>
            </a:extLst>
          </p:cNvPr>
          <p:cNvSpPr txBox="1"/>
          <p:nvPr/>
        </p:nvSpPr>
        <p:spPr>
          <a:xfrm>
            <a:off x="6623299" y="63621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数据处理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D04E1F6-B720-52DC-92F7-94D28513163D}"/>
              </a:ext>
            </a:extLst>
          </p:cNvPr>
          <p:cNvSpPr txBox="1"/>
          <p:nvPr/>
        </p:nvSpPr>
        <p:spPr>
          <a:xfrm>
            <a:off x="8434131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预期研究成果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E18A9E2-AF4F-6013-773E-B65DB7E69F1F}"/>
              </a:ext>
            </a:extLst>
          </p:cNvPr>
          <p:cNvSpPr txBox="1"/>
          <p:nvPr/>
        </p:nvSpPr>
        <p:spPr>
          <a:xfrm>
            <a:off x="2192509" y="63621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A7295133-9F5D-E4B2-7BE2-E160504727BA}"/>
              </a:ext>
            </a:extLst>
          </p:cNvPr>
          <p:cNvSpPr/>
          <p:nvPr/>
        </p:nvSpPr>
        <p:spPr>
          <a:xfrm>
            <a:off x="6280451" y="6362184"/>
            <a:ext cx="1800492" cy="369332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03731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94583" y="622300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32416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预测模型构建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235386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数据获取方法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623299" y="63621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数据处理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434131" y="636218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预期研究成果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192509" y="63621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9" name="矩形: 圆角 8"/>
          <p:cNvSpPr/>
          <p:nvPr/>
        </p:nvSpPr>
        <p:spPr>
          <a:xfrm>
            <a:off x="8318715" y="6362184"/>
            <a:ext cx="1800492" cy="369332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61214" y="1828045"/>
            <a:ext cx="4886632" cy="3269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0" i="0" dirty="0">
                <a:solidFill>
                  <a:srgbClr val="4D4D4D"/>
                </a:solidFill>
                <a:effectLst/>
                <a:latin typeface="-apple-system"/>
              </a:rPr>
              <a:t>ANN</a:t>
            </a:r>
            <a:r>
              <a:rPr lang="zh-CN" altLang="en-US" sz="2000" b="0" i="0" dirty="0">
                <a:solidFill>
                  <a:srgbClr val="4D4D4D"/>
                </a:solidFill>
                <a:effectLst/>
                <a:latin typeface="-apple-system"/>
              </a:rPr>
              <a:t>模型为人工神经网络模型，共三层结构，输入层，隐含层，输出层，我们需要对中间的隐含层的参数（主要为隐含层中的神经元层数和每层的神经元个数进行调整），手工搭建模型比较麻烦，但是</a:t>
            </a:r>
            <a:r>
              <a:rPr lang="en-US" altLang="zh-CN" sz="2000" b="0" i="0" dirty="0" err="1">
                <a:solidFill>
                  <a:srgbClr val="4D4D4D"/>
                </a:solidFill>
                <a:effectLst/>
                <a:latin typeface="-apple-system"/>
              </a:rPr>
              <a:t>tensorflow</a:t>
            </a:r>
            <a:r>
              <a:rPr lang="zh-CN" altLang="en-US" sz="2000" b="0" i="0" dirty="0">
                <a:solidFill>
                  <a:srgbClr val="4D4D4D"/>
                </a:solidFill>
                <a:effectLst/>
                <a:latin typeface="-apple-system"/>
              </a:rPr>
              <a:t>框架里面提供了现成的模型框架，我们只需要对隐含层参数进行修改即可。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ea typeface="思源黑体 CN Regular" panose="020B05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311265" y="2184400"/>
            <a:ext cx="2223770" cy="1774190"/>
          </a:xfrm>
          <a:prstGeom prst="rect">
            <a:avLst/>
          </a:prstGeom>
          <a:solidFill>
            <a:srgbClr val="DDD4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876030" y="2184400"/>
            <a:ext cx="2223770" cy="1774190"/>
          </a:xfrm>
          <a:prstGeom prst="rect">
            <a:avLst/>
          </a:prstGeom>
          <a:solidFill>
            <a:srgbClr val="CED4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pic>
        <p:nvPicPr>
          <p:cNvPr id="10" name="图形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62889" y="2455590"/>
            <a:ext cx="720000" cy="720000"/>
          </a:xfrm>
          <a:prstGeom prst="rect">
            <a:avLst/>
          </a:prstGeom>
        </p:spPr>
      </p:pic>
      <p:pic>
        <p:nvPicPr>
          <p:cNvPr id="16" name="图形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25331" y="2455590"/>
            <a:ext cx="720000" cy="720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8539EF9-80F0-E4AA-9C87-C620DBAB586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70" r="14503"/>
          <a:stretch/>
        </p:blipFill>
        <p:spPr>
          <a:xfrm>
            <a:off x="6411647" y="2456415"/>
            <a:ext cx="2022484" cy="123015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49C51F07-68C9-05E3-D2F8-7BCBE0F015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6875" y="2231525"/>
            <a:ext cx="1556912" cy="167993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5655459"/>
          </a:xfrm>
          <a:prstGeom prst="rect">
            <a:avLst/>
          </a:prstGeom>
          <a:solidFill>
            <a:srgbClr val="324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思源黑体 CN Regular" panose="020B05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4442" y="5795064"/>
            <a:ext cx="63158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>
                <a:ln>
                  <a:solidFill>
                    <a:srgbClr val="32416B"/>
                  </a:solidFill>
                </a:ln>
                <a:noFill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OPENING REPORT</a:t>
            </a:r>
            <a:endParaRPr lang="zh-CN" altLang="en-US" sz="5400">
              <a:ln>
                <a:solidFill>
                  <a:srgbClr val="32416B"/>
                </a:solidFill>
              </a:ln>
              <a:noFill/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 flipV="1">
            <a:off x="5244518" y="139062"/>
            <a:ext cx="6947482" cy="4787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文本框 17"/>
          <p:cNvSpPr txBox="1"/>
          <p:nvPr/>
        </p:nvSpPr>
        <p:spPr>
          <a:xfrm>
            <a:off x="1092358" y="1833919"/>
            <a:ext cx="357020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Bold" panose="020B0800000000000000" pitchFamily="34" charset="-122"/>
              </a:rPr>
              <a:t>感谢观看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1092200" y="3079750"/>
            <a:ext cx="3584575" cy="0"/>
          </a:xfrm>
          <a:prstGeom prst="line">
            <a:avLst/>
          </a:prstGeom>
          <a:ln w="19050">
            <a:solidFill>
              <a:srgbClr val="CBBD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jb3VudCI6MywiaGRpZCI6ImQ1NzQ2YmQ4NDFiNDFhMTJmZjdjMDI2MDA1Nzc1OTY4IiwidXNlckNvdW50Ijoz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模板常用">
      <a:majorFont>
        <a:latin typeface="Arial Black"/>
        <a:ea typeface="思源黑体 Bold"/>
        <a:cs typeface=""/>
      </a:majorFont>
      <a:minorFont>
        <a:latin typeface="Arial"/>
        <a:ea typeface="思源黑体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32416B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520</Words>
  <Application>Microsoft Office PowerPoint</Application>
  <PresentationFormat>宽屏</PresentationFormat>
  <Paragraphs>79</Paragraphs>
  <Slides>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-apple-system</vt:lpstr>
      <vt:lpstr>Agency FB</vt:lpstr>
      <vt:lpstr>Arial</vt:lpstr>
      <vt:lpstr>思源黑体 CN Bold</vt:lpstr>
      <vt:lpstr>思源黑体 CN Regular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路</dc:creator>
  <cp:lastModifiedBy>He Routhleck</cp:lastModifiedBy>
  <cp:revision>72</cp:revision>
  <dcterms:created xsi:type="dcterms:W3CDTF">2022-03-28T11:29:00Z</dcterms:created>
  <dcterms:modified xsi:type="dcterms:W3CDTF">2022-05-11T06:39:03Z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  <property fmtid="{D5CDD505-2E9C-101B-9397-08002B2CF9AE}" pid="3" name="KSOTemplateUUID">
    <vt:lpwstr>v1.0_mb_tmEDieqgjlNeP3BcILdEsg==</vt:lpwstr>
  </property>
  <property fmtid="{D5CDD505-2E9C-101B-9397-08002B2CF9AE}" pid="4" name="ICV">
    <vt:lpwstr>269A30293A8049AEA573DCACA0A3671D</vt:lpwstr>
  </property>
</Properties>
</file>

<file path=docProps/thumbnail.jpeg>
</file>